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56" r:id="rId2"/>
    <p:sldId id="257" r:id="rId3"/>
    <p:sldId id="291" r:id="rId4"/>
    <p:sldId id="261" r:id="rId5"/>
    <p:sldId id="280" r:id="rId6"/>
    <p:sldId id="281" r:id="rId7"/>
    <p:sldId id="282" r:id="rId8"/>
    <p:sldId id="295" r:id="rId9"/>
    <p:sldId id="283" r:id="rId10"/>
    <p:sldId id="284" r:id="rId11"/>
    <p:sldId id="297" r:id="rId12"/>
    <p:sldId id="285" r:id="rId13"/>
    <p:sldId id="286" r:id="rId14"/>
    <p:sldId id="292" r:id="rId15"/>
    <p:sldId id="287" r:id="rId16"/>
    <p:sldId id="294" r:id="rId17"/>
    <p:sldId id="288" r:id="rId18"/>
    <p:sldId id="289" r:id="rId19"/>
  </p:sldIdLst>
  <p:sldSz cx="9144000" cy="6858000" type="screen4x3"/>
  <p:notesSz cx="6858000" cy="9144000"/>
  <p:embeddedFontLst>
    <p:embeddedFont>
      <p:font typeface="Raleway" panose="020B0503030101060003"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0682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80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29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72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96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39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88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97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44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5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62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1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12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85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8E3AA8-1440-437A-99EA-BE222842F9BE}" type="datetimeFigureOut">
              <a:rPr lang="en-GB" smtClean="0"/>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340666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8E3AA8-1440-437A-99EA-BE222842F9BE}" type="datetimeFigureOut">
              <a:rPr lang="en-GB" smtClean="0"/>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908807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8E3AA8-1440-437A-99EA-BE222842F9BE}" type="datetimeFigureOut">
              <a:rPr lang="en-GB" smtClean="0"/>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02875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311700" y="593367"/>
            <a:ext cx="8520600" cy="8175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562133"/>
            <a:ext cx="8520600" cy="4529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6867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1014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E3AA8-1440-437A-99EA-BE222842F9BE}" type="datetimeFigureOut">
              <a:rPr lang="en-GB" smtClean="0"/>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823037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8E3AA8-1440-437A-99EA-BE222842F9BE}" type="datetimeFigureOut">
              <a:rPr lang="en-GB" smtClean="0"/>
              <a:t>31/07/2018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786752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8E3AA8-1440-437A-99EA-BE222842F9BE}" type="datetimeFigureOut">
              <a:rPr lang="en-GB" smtClean="0"/>
              <a:t>31/07/2018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07185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8E3AA8-1440-437A-99EA-BE222842F9BE}" type="datetimeFigureOut">
              <a:rPr lang="en-GB" smtClean="0"/>
              <a:t>31/07/2018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216163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E3AA8-1440-437A-99EA-BE222842F9BE}" type="datetimeFigureOut">
              <a:rPr lang="en-GB" smtClean="0"/>
              <a:t>31/07/2018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4947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E3AA8-1440-437A-99EA-BE222842F9BE}" type="datetimeFigureOut">
              <a:rPr lang="en-GB" smtClean="0"/>
              <a:t>31/07/2018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972015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E3AA8-1440-437A-99EA-BE222842F9BE}" type="datetimeFigureOut">
              <a:rPr lang="en-GB" smtClean="0"/>
              <a:t>31/07/2018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511529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8E3AA8-1440-437A-99EA-BE222842F9BE}" type="datetimeFigureOut">
              <a:rPr lang="en-GB" smtClean="0"/>
              <a:t>31/07/2018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481646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t="11249"/>
          <a:stretch/>
        </p:blipFill>
        <p:spPr>
          <a:xfrm>
            <a:off x="0" y="-108942"/>
            <a:ext cx="9266780" cy="8051748"/>
          </a:xfrm>
          <a:prstGeom prst="rect">
            <a:avLst/>
          </a:prstGeom>
          <a:noFill/>
          <a:ln>
            <a:noFill/>
          </a:ln>
        </p:spPr>
      </p:pic>
      <p:sp>
        <p:nvSpPr>
          <p:cNvPr id="66" name="Shape 66"/>
          <p:cNvSpPr/>
          <p:nvPr/>
        </p:nvSpPr>
        <p:spPr>
          <a:xfrm>
            <a:off x="-9921" y="-664574"/>
            <a:ext cx="9899110" cy="8073257"/>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8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7" name="Shape 67"/>
          <p:cNvPicPr preferRelativeResize="0"/>
          <p:nvPr/>
        </p:nvPicPr>
        <p:blipFill rotWithShape="1">
          <a:blip r:embed="rId4">
            <a:alphaModFix/>
          </a:blip>
          <a:srcRect/>
          <a:stretch/>
        </p:blipFill>
        <p:spPr>
          <a:xfrm>
            <a:off x="4230380" y="5972092"/>
            <a:ext cx="581700" cy="536100"/>
          </a:xfrm>
          <a:prstGeom prst="rect">
            <a:avLst/>
          </a:prstGeom>
          <a:noFill/>
          <a:ln>
            <a:noFill/>
          </a:ln>
        </p:spPr>
      </p:pic>
      <p:sp>
        <p:nvSpPr>
          <p:cNvPr id="68" name="Shape 68"/>
          <p:cNvSpPr txBox="1"/>
          <p:nvPr/>
        </p:nvSpPr>
        <p:spPr>
          <a:xfrm>
            <a:off x="457825" y="3982950"/>
            <a:ext cx="7782900" cy="129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dirty="0" smtClean="0">
                <a:solidFill>
                  <a:srgbClr val="FFFF00"/>
                </a:solidFill>
              </a:rPr>
              <a:t>SAFETY ON THE SLOPES</a:t>
            </a:r>
          </a:p>
          <a:p>
            <a:pPr marL="0" marR="0" lvl="0" indent="0" algn="ctr" rtl="0">
              <a:spcBef>
                <a:spcPts val="0"/>
              </a:spcBef>
              <a:spcAft>
                <a:spcPts val="0"/>
              </a:spcAft>
              <a:buNone/>
            </a:pPr>
            <a:endParaRPr lang="en-GB" sz="4400" b="1" dirty="0" smtClean="0">
              <a:solidFill>
                <a:schemeClr val="lt1"/>
              </a:solidFill>
            </a:endParaRPr>
          </a:p>
        </p:txBody>
      </p:sp>
      <p:cxnSp>
        <p:nvCxnSpPr>
          <p:cNvPr id="69" name="Shape 69"/>
          <p:cNvCxnSpPr/>
          <p:nvPr/>
        </p:nvCxnSpPr>
        <p:spPr>
          <a:xfrm>
            <a:off x="1944635" y="3532369"/>
            <a:ext cx="5238600" cy="0"/>
          </a:xfrm>
          <a:prstGeom prst="straightConnector1">
            <a:avLst/>
          </a:prstGeom>
          <a:noFill/>
          <a:ln w="25400" cap="flat" cmpd="sng">
            <a:solidFill>
              <a:schemeClr val="lt1"/>
            </a:solidFill>
            <a:prstDash val="dash"/>
            <a:round/>
            <a:headEnd type="none" w="sm" len="sm"/>
            <a:tailEnd type="none" w="sm" len="sm"/>
          </a:ln>
        </p:spPr>
      </p:cxnSp>
      <p:pic>
        <p:nvPicPr>
          <p:cNvPr id="70" name="Shape 70" descr="C:\Users\Tom\Desktop\logoWHITE.png"/>
          <p:cNvPicPr preferRelativeResize="0"/>
          <p:nvPr/>
        </p:nvPicPr>
        <p:blipFill rotWithShape="1">
          <a:blip r:embed="rId5">
            <a:alphaModFix/>
          </a:blip>
          <a:srcRect/>
          <a:stretch/>
        </p:blipFill>
        <p:spPr>
          <a:xfrm>
            <a:off x="2267744" y="1988840"/>
            <a:ext cx="4506913" cy="1430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STOPPING</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lgn="just">
              <a:buNone/>
            </a:pPr>
            <a:r>
              <a:rPr lang="en-GB" sz="2400" dirty="0" smtClean="0">
                <a:solidFill>
                  <a:schemeClr val="bg1"/>
                </a:solidFill>
                <a:latin typeface="Raleway" panose="020B0503030101060003" pitchFamily="34" charset="0"/>
              </a:rPr>
              <a:t>All </a:t>
            </a:r>
            <a:r>
              <a:rPr lang="en-GB" sz="2400" dirty="0">
                <a:solidFill>
                  <a:schemeClr val="bg1"/>
                </a:solidFill>
                <a:latin typeface="Raleway" panose="020B0503030101060003" pitchFamily="34" charset="0"/>
              </a:rPr>
              <a:t>slope users must avoid stopping in narrow places or areas of restricted visibility. In the event of a fall, they should remove themselves from the slope as quickly as possible.</a:t>
            </a:r>
          </a:p>
          <a:p>
            <a:pPr marL="114300" indent="0">
              <a:buNone/>
            </a:pPr>
            <a:r>
              <a:rPr lang="en-GB" sz="2400" dirty="0"/>
              <a:t/>
            </a:r>
            <a:br>
              <a:rPr lang="en-GB" sz="2400" dirty="0"/>
            </a:br>
            <a:endParaRPr lang="en-GB" sz="2400" dirty="0">
              <a:solidFill>
                <a:schemeClr val="bg1"/>
              </a:solidFill>
              <a:latin typeface="Raleway" panose="020B0503030101060003" pitchFamily="34" charset="0"/>
            </a:endParaRPr>
          </a:p>
          <a:p>
            <a:pPr marL="114300" indent="0">
              <a:buNone/>
            </a:pP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123833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54382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WALKING UP OR DOWNHILL</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buNone/>
            </a:pPr>
            <a:r>
              <a:rPr lang="en-GB" sz="2400" dirty="0">
                <a:solidFill>
                  <a:schemeClr val="bg1"/>
                </a:solidFill>
                <a:latin typeface="Raleway" panose="020B0503030101060003" pitchFamily="34" charset="0"/>
              </a:rPr>
              <a:t>Any slope user who is obliged to move up or downhill on foot must keep to the side of the slope and ensure that neither they nor their equipment endangers other slope users.</a:t>
            </a:r>
          </a:p>
          <a:p>
            <a:pPr marL="114300" indent="0">
              <a:buNone/>
            </a:pPr>
            <a:r>
              <a:rPr lang="en-GB" sz="2400" dirty="0"/>
              <a:t/>
            </a:r>
            <a:br>
              <a:rPr lang="en-GB" sz="2400" dirty="0"/>
            </a:br>
            <a:r>
              <a:rPr lang="en-GB" sz="2400" dirty="0"/>
              <a:t/>
            </a:r>
            <a:br>
              <a:rPr lang="en-GB" sz="2400" dirty="0"/>
            </a:br>
            <a:endParaRPr lang="en-GB" sz="2400" dirty="0">
              <a:solidFill>
                <a:schemeClr val="bg1"/>
              </a:solidFill>
              <a:latin typeface="Raleway" panose="020B0503030101060003" pitchFamily="34" charset="0"/>
            </a:endParaRPr>
          </a:p>
          <a:p>
            <a:pPr marL="114300" indent="0">
              <a:buNone/>
            </a:pP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40986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RESPECT FOR INFORMATION, SIGNS &amp; SIGNPOSTING</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lgn="just">
              <a:buNone/>
            </a:pPr>
            <a:r>
              <a:rPr lang="en-GB" sz="2400" dirty="0">
                <a:solidFill>
                  <a:schemeClr val="bg1"/>
                </a:solidFill>
                <a:latin typeface="Raleway" panose="020B0503030101060003" pitchFamily="34" charset="0"/>
              </a:rPr>
              <a:t>All slope users must respect slope information concerning weather conditions, the conditions of the slopes, and of the snow. They must respect signs at all times.</a:t>
            </a:r>
          </a:p>
          <a:p>
            <a:pPr marL="114300" indent="0">
              <a:buNone/>
            </a:pPr>
            <a:r>
              <a:rPr lang="en-GB" sz="2400" dirty="0"/>
              <a:t/>
            </a:r>
            <a:br>
              <a:rPr lang="en-GB" sz="2400" dirty="0"/>
            </a:br>
            <a:r>
              <a:rPr lang="en-GB" sz="2400" dirty="0"/>
              <a:t/>
            </a:r>
            <a:br>
              <a:rPr lang="en-GB" sz="2400" dirty="0"/>
            </a:br>
            <a:r>
              <a:rPr lang="en-GB" sz="2400" dirty="0"/>
              <a:t/>
            </a:r>
            <a:br>
              <a:rPr lang="en-GB" sz="2400" dirty="0"/>
            </a:br>
            <a:endParaRPr lang="en-GB" sz="2400" dirty="0">
              <a:solidFill>
                <a:schemeClr val="bg1"/>
              </a:solidFill>
              <a:latin typeface="Raleway" panose="020B0503030101060003" pitchFamily="34" charset="0"/>
            </a:endParaRPr>
          </a:p>
          <a:p>
            <a:pPr marL="114300" indent="0">
              <a:buNone/>
            </a:pP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290248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22514"/>
            <a:ext cx="9144000" cy="5451565"/>
          </a:xfrm>
          <a:prstGeom prst="rect">
            <a:avLst/>
          </a:prstGeom>
        </p:spPr>
      </p:pic>
    </p:spTree>
    <p:extLst>
      <p:ext uri="{BB962C8B-B14F-4D97-AF65-F5344CB8AC3E}">
        <p14:creationId xmlns:p14="http://schemas.microsoft.com/office/powerpoint/2010/main" val="153214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ASSISTANCE</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lgn="just">
              <a:buNone/>
            </a:pPr>
            <a:r>
              <a:rPr lang="en-GB" sz="2400" dirty="0">
                <a:solidFill>
                  <a:schemeClr val="bg1"/>
                </a:solidFill>
                <a:latin typeface="Raleway" panose="020B0503030101060003" pitchFamily="34" charset="0"/>
              </a:rPr>
              <a:t/>
            </a:r>
            <a:br>
              <a:rPr lang="en-GB" sz="2400" dirty="0">
                <a:solidFill>
                  <a:schemeClr val="bg1"/>
                </a:solidFill>
                <a:latin typeface="Raleway" panose="020B0503030101060003" pitchFamily="34" charset="0"/>
              </a:rPr>
            </a:br>
            <a:r>
              <a:rPr lang="en-GB" sz="2400" dirty="0">
                <a:solidFill>
                  <a:schemeClr val="bg1"/>
                </a:solidFill>
                <a:latin typeface="Raleway" panose="020B0503030101060003" pitchFamily="34" charset="0"/>
              </a:rPr>
              <a:t>Any person who is a witness or instigator of an accident must give assistance, in particular by raising the alarm. Should the need arise, and at the request of the mountain rescue service, </a:t>
            </a:r>
            <a:r>
              <a:rPr lang="en-GB" sz="2400" dirty="0" smtClean="0">
                <a:solidFill>
                  <a:schemeClr val="bg1"/>
                </a:solidFill>
                <a:latin typeface="Raleway" panose="020B0503030101060003" pitchFamily="34" charset="0"/>
              </a:rPr>
              <a:t>must </a:t>
            </a:r>
            <a:r>
              <a:rPr lang="en-GB" sz="2400" dirty="0">
                <a:solidFill>
                  <a:schemeClr val="bg1"/>
                </a:solidFill>
                <a:latin typeface="Raleway" panose="020B0503030101060003" pitchFamily="34" charset="0"/>
              </a:rPr>
              <a:t>place </a:t>
            </a:r>
            <a:r>
              <a:rPr lang="en-GB" sz="2400" dirty="0" smtClean="0">
                <a:solidFill>
                  <a:schemeClr val="bg1"/>
                </a:solidFill>
                <a:latin typeface="Raleway" panose="020B0503030101060003" pitchFamily="34" charset="0"/>
              </a:rPr>
              <a:t>themselves </a:t>
            </a:r>
            <a:r>
              <a:rPr lang="en-GB" sz="2400" dirty="0">
                <a:solidFill>
                  <a:schemeClr val="bg1"/>
                </a:solidFill>
                <a:latin typeface="Raleway" panose="020B0503030101060003" pitchFamily="34" charset="0"/>
              </a:rPr>
              <a:t>at their disposal.</a:t>
            </a:r>
          </a:p>
          <a:p>
            <a:pPr marL="114300" indent="0">
              <a:buNone/>
            </a:pPr>
            <a:r>
              <a:rPr lang="en-GB" sz="2400" dirty="0"/>
              <a:t/>
            </a:r>
            <a:br>
              <a:rPr lang="en-GB" sz="2400" dirty="0"/>
            </a:br>
            <a:r>
              <a:rPr lang="en-GB" sz="2400" dirty="0"/>
              <a:t/>
            </a:r>
            <a:br>
              <a:rPr lang="en-GB" sz="2400" dirty="0"/>
            </a:br>
            <a:r>
              <a:rPr lang="en-GB" sz="2400" dirty="0"/>
              <a:t/>
            </a:r>
            <a:br>
              <a:rPr lang="en-GB" sz="2400" dirty="0"/>
            </a:br>
            <a:endParaRPr lang="en-GB" sz="2400" dirty="0">
              <a:solidFill>
                <a:schemeClr val="bg1"/>
              </a:solidFill>
              <a:latin typeface="Raleway" panose="020B0503030101060003" pitchFamily="34" charset="0"/>
            </a:endParaRPr>
          </a:p>
          <a:p>
            <a:pPr marL="114300" indent="0">
              <a:buNone/>
            </a:pP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254819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531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IDENTIFICATION</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lgn="just">
              <a:buNone/>
            </a:pPr>
            <a:r>
              <a:rPr lang="en-GB" sz="2400" dirty="0">
                <a:solidFill>
                  <a:schemeClr val="bg1"/>
                </a:solidFill>
                <a:latin typeface="Raleway" panose="020B0503030101060003" pitchFamily="34" charset="0"/>
              </a:rPr>
              <a:t/>
            </a:r>
            <a:br>
              <a:rPr lang="en-GB" sz="2400" dirty="0">
                <a:solidFill>
                  <a:schemeClr val="bg1"/>
                </a:solidFill>
                <a:latin typeface="Raleway" panose="020B0503030101060003" pitchFamily="34" charset="0"/>
              </a:rPr>
            </a:br>
            <a:r>
              <a:rPr lang="en-GB" sz="2400" dirty="0" smtClean="0">
                <a:solidFill>
                  <a:schemeClr val="bg1"/>
                </a:solidFill>
                <a:latin typeface="Raleway" panose="020B0503030101060003" pitchFamily="34" charset="0"/>
              </a:rPr>
              <a:t>Any </a:t>
            </a:r>
            <a:r>
              <a:rPr lang="en-GB" sz="2400" dirty="0">
                <a:solidFill>
                  <a:schemeClr val="bg1"/>
                </a:solidFill>
                <a:latin typeface="Raleway" panose="020B0503030101060003" pitchFamily="34" charset="0"/>
              </a:rPr>
              <a:t>person who is involved in, or witness to, an accident must identify themselves to the Piste Patrol, as well as to any others involved in the accident.</a:t>
            </a:r>
          </a:p>
          <a:p>
            <a:pPr marL="114300" indent="0">
              <a:buNone/>
            </a:pPr>
            <a:r>
              <a:rPr lang="en-GB" sz="2400" dirty="0"/>
              <a:t/>
            </a:r>
            <a:br>
              <a:rPr lang="en-GB" sz="2400" dirty="0"/>
            </a:br>
            <a:r>
              <a:rPr lang="en-GB" sz="2400" dirty="0"/>
              <a:t/>
            </a:r>
            <a:br>
              <a:rPr lang="en-GB" sz="2400" dirty="0"/>
            </a:br>
            <a:r>
              <a:rPr lang="en-GB" sz="2400" dirty="0"/>
              <a:t/>
            </a:r>
            <a:br>
              <a:rPr lang="en-GB" sz="2400" dirty="0"/>
            </a:br>
            <a:endParaRPr lang="en-GB" sz="2400" dirty="0">
              <a:solidFill>
                <a:schemeClr val="bg1"/>
              </a:solidFill>
              <a:latin typeface="Raleway" panose="020B0503030101060003" pitchFamily="34" charset="0"/>
            </a:endParaRPr>
          </a:p>
          <a:p>
            <a:pPr marL="114300" indent="0">
              <a:buNone/>
            </a:pP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356469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250" name="Shape 25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51" name="Shape 251"/>
          <p:cNvPicPr preferRelativeResize="0"/>
          <p:nvPr/>
        </p:nvPicPr>
        <p:blipFill rotWithShape="1">
          <a:blip r:embed="rId3">
            <a:alphaModFix/>
          </a:blip>
          <a:srcRect t="9584"/>
          <a:stretch/>
        </p:blipFill>
        <p:spPr>
          <a:xfrm>
            <a:off x="0" y="0"/>
            <a:ext cx="10113963" cy="7056784"/>
          </a:xfrm>
          <a:prstGeom prst="rect">
            <a:avLst/>
          </a:prstGeom>
          <a:noFill/>
          <a:ln>
            <a:noFill/>
          </a:ln>
        </p:spPr>
      </p:pic>
      <p:sp>
        <p:nvSpPr>
          <p:cNvPr id="252" name="Shape 252"/>
          <p:cNvSpPr txBox="1"/>
          <p:nvPr/>
        </p:nvSpPr>
        <p:spPr>
          <a:xfrm>
            <a:off x="2727325" y="6008080"/>
            <a:ext cx="7231062" cy="583393"/>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smtClean="0">
                <a:solidFill>
                  <a:srgbClr val="FFFF00"/>
                </a:solidFill>
              </a:rPr>
              <a:t>SAFTEY ON THE SLOPES – THE SKIWAY CODE</a:t>
            </a:r>
            <a:endParaRPr dirty="0">
              <a:solidFill>
                <a:srgbClr val="FFFF00"/>
              </a:solidFill>
            </a:endParaRPr>
          </a:p>
        </p:txBody>
      </p:sp>
      <p:pic>
        <p:nvPicPr>
          <p:cNvPr id="253" name="Shape 253" descr="C:\Users\Tom\Desktop\logoWHITE.png"/>
          <p:cNvPicPr preferRelativeResize="0"/>
          <p:nvPr/>
        </p:nvPicPr>
        <p:blipFill rotWithShape="1">
          <a:blip r:embed="rId4">
            <a:alphaModFix/>
          </a:blip>
          <a:srcRect/>
          <a:stretch/>
        </p:blipFill>
        <p:spPr>
          <a:xfrm>
            <a:off x="4728985" y="4432275"/>
            <a:ext cx="4506913" cy="1430338"/>
          </a:xfrm>
          <a:prstGeom prst="rect">
            <a:avLst/>
          </a:prstGeom>
          <a:noFill/>
          <a:ln>
            <a:noFill/>
          </a:ln>
        </p:spPr>
      </p:pic>
    </p:spTree>
    <p:extLst>
      <p:ext uri="{BB962C8B-B14F-4D97-AF65-F5344CB8AC3E}">
        <p14:creationId xmlns:p14="http://schemas.microsoft.com/office/powerpoint/2010/main" val="365682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t="11249"/>
          <a:stretch/>
        </p:blipFill>
        <p:spPr>
          <a:xfrm>
            <a:off x="0" y="-108942"/>
            <a:ext cx="9266780" cy="8051748"/>
          </a:xfrm>
          <a:prstGeom prst="rect">
            <a:avLst/>
          </a:prstGeom>
          <a:noFill/>
          <a:ln>
            <a:noFill/>
          </a:ln>
        </p:spPr>
      </p:pic>
      <p:sp>
        <p:nvSpPr>
          <p:cNvPr id="76" name="Shape 76"/>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8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Shape 77"/>
          <p:cNvSpPr txBox="1"/>
          <p:nvPr/>
        </p:nvSpPr>
        <p:spPr>
          <a:xfrm>
            <a:off x="1426350" y="297025"/>
            <a:ext cx="6291300" cy="594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dirty="0" smtClean="0">
                <a:solidFill>
                  <a:srgbClr val="FF9900"/>
                </a:solidFill>
              </a:rPr>
              <a:t>WHY ALL THE RULES</a:t>
            </a:r>
            <a:r>
              <a:rPr lang="en-GB" sz="5400" b="1" i="0" u="none" strike="noStrike" cap="none" dirty="0" smtClean="0">
                <a:solidFill>
                  <a:srgbClr val="FF9900"/>
                </a:solidFill>
                <a:sym typeface="Arial"/>
              </a:rPr>
              <a:t>?</a:t>
            </a:r>
            <a:endParaRPr sz="5400" dirty="0">
              <a:solidFill>
                <a:srgbClr val="FF9900"/>
              </a:solidFill>
            </a:endParaRPr>
          </a:p>
          <a:p>
            <a:pPr marL="0" marR="0" lvl="0" indent="0" algn="ctr" rtl="0">
              <a:spcBef>
                <a:spcPts val="0"/>
              </a:spcBef>
              <a:spcAft>
                <a:spcPts val="0"/>
              </a:spcAft>
              <a:buNone/>
            </a:pPr>
            <a:endParaRPr sz="2800" b="1" i="0" u="none" strike="noStrike" cap="none" dirty="0">
              <a:solidFill>
                <a:schemeClr val="lt1"/>
              </a:solidFill>
              <a:latin typeface="Arial"/>
              <a:ea typeface="Arial"/>
              <a:cs typeface="Arial"/>
              <a:sym typeface="Arial"/>
            </a:endParaRPr>
          </a:p>
          <a:p>
            <a:pPr algn="just"/>
            <a:r>
              <a:rPr lang="en-GB" sz="2000" dirty="0">
                <a:solidFill>
                  <a:schemeClr val="bg1"/>
                </a:solidFill>
                <a:latin typeface="Raleway" panose="020B0503030101060003" pitchFamily="34" charset="0"/>
              </a:rPr>
              <a:t>The following rules have been formulated for all practitioners of this wonderful sport for the same reason as the Highway Code</a:t>
            </a:r>
            <a:r>
              <a:rPr lang="en-GB" sz="2000" dirty="0" smtClean="0">
                <a:solidFill>
                  <a:schemeClr val="bg1"/>
                </a:solidFill>
                <a:latin typeface="Raleway" panose="020B0503030101060003" pitchFamily="34" charset="0"/>
              </a:rPr>
              <a:t>.</a:t>
            </a:r>
          </a:p>
          <a:p>
            <a:pPr algn="just"/>
            <a:endParaRPr lang="en-GB" sz="2000" dirty="0">
              <a:solidFill>
                <a:schemeClr val="bg1"/>
              </a:solidFill>
              <a:latin typeface="Raleway" panose="020B0503030101060003" pitchFamily="34" charset="0"/>
            </a:endParaRPr>
          </a:p>
          <a:p>
            <a:pPr algn="just"/>
            <a:r>
              <a:rPr lang="en-GB" sz="2000" dirty="0" smtClean="0">
                <a:solidFill>
                  <a:schemeClr val="bg1"/>
                </a:solidFill>
                <a:latin typeface="Raleway" panose="020B0503030101060003" pitchFamily="34" charset="0"/>
              </a:rPr>
              <a:t>If </a:t>
            </a:r>
            <a:r>
              <a:rPr lang="en-GB" sz="2000" dirty="0">
                <a:solidFill>
                  <a:schemeClr val="bg1"/>
                </a:solidFill>
                <a:latin typeface="Raleway" panose="020B0503030101060003" pitchFamily="34" charset="0"/>
              </a:rPr>
              <a:t>we all do it the same way, we will all know what to expect in given situations, and we will all be happier, more relaxed and safer. </a:t>
            </a:r>
            <a:endParaRPr lang="en-GB" sz="2000" dirty="0" smtClean="0">
              <a:solidFill>
                <a:schemeClr val="bg1"/>
              </a:solidFill>
              <a:latin typeface="Raleway" panose="020B0503030101060003" pitchFamily="34" charset="0"/>
            </a:endParaRPr>
          </a:p>
          <a:p>
            <a:pPr algn="just"/>
            <a:endParaRPr lang="en-GB" sz="2000" dirty="0">
              <a:solidFill>
                <a:schemeClr val="bg1"/>
              </a:solidFill>
              <a:latin typeface="Raleway" panose="020B0503030101060003" pitchFamily="34" charset="0"/>
            </a:endParaRPr>
          </a:p>
          <a:p>
            <a:pPr algn="just"/>
            <a:r>
              <a:rPr lang="en-GB" sz="2000" dirty="0" smtClean="0">
                <a:solidFill>
                  <a:schemeClr val="bg1"/>
                </a:solidFill>
                <a:latin typeface="Raleway" panose="020B0503030101060003" pitchFamily="34" charset="0"/>
              </a:rPr>
              <a:t>We </a:t>
            </a:r>
            <a:r>
              <a:rPr lang="en-GB" sz="2000" dirty="0">
                <a:solidFill>
                  <a:schemeClr val="bg1"/>
                </a:solidFill>
                <a:latin typeface="Raleway" panose="020B0503030101060003" pitchFamily="34" charset="0"/>
              </a:rPr>
              <a:t>offer </a:t>
            </a:r>
            <a:r>
              <a:rPr lang="en-GB" sz="2000" dirty="0" smtClean="0">
                <a:solidFill>
                  <a:schemeClr val="bg1"/>
                </a:solidFill>
                <a:latin typeface="Raleway" panose="020B0503030101060003" pitchFamily="34" charset="0"/>
              </a:rPr>
              <a:t>these safety guidelines, in line with the recommendations by the FIS (International Ski Federation) Rules for Conduct, </a:t>
            </a:r>
            <a:r>
              <a:rPr lang="en-GB" sz="2000" dirty="0">
                <a:solidFill>
                  <a:schemeClr val="bg1"/>
                </a:solidFill>
                <a:latin typeface="Raleway" panose="020B0503030101060003" pitchFamily="34" charset="0"/>
              </a:rPr>
              <a:t>as responsible ski tour operators and as a contribution to the safety of everybody on the piste.</a:t>
            </a:r>
          </a:p>
          <a:p>
            <a:pPr algn="just"/>
            <a:r>
              <a:rPr lang="en-GB" sz="2000" dirty="0">
                <a:solidFill>
                  <a:schemeClr val="bg1"/>
                </a:solidFill>
                <a:latin typeface="Raleway" panose="020B0503030101060003" pitchFamily="34" charset="0"/>
              </a:rPr>
              <a:t/>
            </a:r>
            <a:br>
              <a:rPr lang="en-GB" sz="2000" dirty="0">
                <a:solidFill>
                  <a:schemeClr val="bg1"/>
                </a:solidFill>
                <a:latin typeface="Raleway" panose="020B0503030101060003" pitchFamily="34" charset="0"/>
              </a:rPr>
            </a:br>
            <a:endParaRPr sz="2000" b="1" i="0" u="none" strike="noStrike" cap="none" dirty="0">
              <a:solidFill>
                <a:schemeClr val="bg1"/>
              </a:solidFill>
              <a:latin typeface="Raleway" panose="020B0503030101060003" pitchFamily="34" charset="0"/>
              <a:sym typeface="Arial"/>
            </a:endParaRPr>
          </a:p>
          <a:p>
            <a:pPr marL="0" marR="0" lvl="0" indent="0" algn="ctr" rtl="0">
              <a:spcBef>
                <a:spcPts val="0"/>
              </a:spcBef>
              <a:spcAft>
                <a:spcPts val="0"/>
              </a:spcAft>
              <a:buNone/>
            </a:pPr>
            <a:endParaRPr sz="2000" b="1" i="0" u="none" strike="noStrike" cap="none" dirty="0">
              <a:solidFill>
                <a:schemeClr val="bg1"/>
              </a:solidFill>
              <a:latin typeface="Raleway" panose="020B0503030101060003" pitchFamily="34" charset="0"/>
              <a:sym typeface="Arial"/>
            </a:endParaRPr>
          </a:p>
        </p:txBody>
      </p:sp>
      <p:pic>
        <p:nvPicPr>
          <p:cNvPr id="78" name="Shape 78" descr="C:\Users\Tom\Desktop\emblem.png"/>
          <p:cNvPicPr preferRelativeResize="0"/>
          <p:nvPr/>
        </p:nvPicPr>
        <p:blipFill rotWithShape="1">
          <a:blip r:embed="rId4">
            <a:alphaModFix/>
          </a:blip>
          <a:srcRect/>
          <a:stretch/>
        </p:blipFill>
        <p:spPr>
          <a:xfrm>
            <a:off x="7325888" y="5787516"/>
            <a:ext cx="1800300" cy="91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643" y="0"/>
            <a:ext cx="9697154" cy="6858000"/>
          </a:xfrm>
          <a:prstGeom prst="rect">
            <a:avLst/>
          </a:prstGeom>
        </p:spPr>
      </p:pic>
    </p:spTree>
    <p:extLst>
      <p:ext uri="{BB962C8B-B14F-4D97-AF65-F5344CB8AC3E}">
        <p14:creationId xmlns:p14="http://schemas.microsoft.com/office/powerpoint/2010/main" val="292429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RESPECT FOR OTHERS</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buNone/>
            </a:pPr>
            <a:r>
              <a:rPr lang="en-GB" sz="2800" dirty="0">
                <a:solidFill>
                  <a:schemeClr val="bg1"/>
                </a:solidFill>
                <a:latin typeface="Raleway" panose="020B0503030101060003" pitchFamily="34" charset="0"/>
              </a:rPr>
              <a:t>All slope users must behave in such a way that they do not endanger others nor harm them by their behaviour or </a:t>
            </a:r>
            <a:r>
              <a:rPr lang="en-GB" sz="2800" dirty="0" smtClean="0">
                <a:solidFill>
                  <a:schemeClr val="bg1"/>
                </a:solidFill>
                <a:latin typeface="Raleway" panose="020B0503030101060003" pitchFamily="34" charset="0"/>
              </a:rPr>
              <a:t>how they use their </a:t>
            </a:r>
            <a:r>
              <a:rPr lang="en-GB" sz="2800" dirty="0">
                <a:solidFill>
                  <a:schemeClr val="bg1"/>
                </a:solidFill>
                <a:latin typeface="Raleway" panose="020B0503030101060003" pitchFamily="34" charset="0"/>
              </a:rPr>
              <a:t>equipment.</a:t>
            </a:r>
          </a:p>
          <a:p>
            <a:pPr marL="114300" indent="0">
              <a:buNone/>
            </a:pP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CONTROL OF SPEED &amp; BEHAVIOUR</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buNone/>
            </a:pPr>
            <a:r>
              <a:rPr lang="en-GB" sz="2800" dirty="0">
                <a:solidFill>
                  <a:schemeClr val="bg1"/>
                </a:solidFill>
                <a:latin typeface="Raleway" panose="020B0503030101060003" pitchFamily="34" charset="0"/>
              </a:rPr>
              <a:t>All slope users must adapt their speed and behaviour to their personal capabilities as well as to the general conditions of the slope, weather, snow conditions, and density of other slope users at the time</a:t>
            </a: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60676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CHOICE OF ROUTE/DIRECTION </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lgn="just">
              <a:buNone/>
            </a:pPr>
            <a:r>
              <a:rPr lang="en-GB" sz="2800" dirty="0" smtClean="0">
                <a:solidFill>
                  <a:schemeClr val="bg1"/>
                </a:solidFill>
                <a:latin typeface="Raleway" panose="020B0503030101060003" pitchFamily="34" charset="0"/>
              </a:rPr>
              <a:t>Slope </a:t>
            </a:r>
            <a:r>
              <a:rPr lang="en-GB" sz="2800" dirty="0">
                <a:solidFill>
                  <a:schemeClr val="bg1"/>
                </a:solidFill>
                <a:latin typeface="Raleway" panose="020B0503030101060003" pitchFamily="34" charset="0"/>
              </a:rPr>
              <a:t>users who are higher up the slope are in a position which enables them to choose their trajectory. They must always make this choice in a way that they do not endanger the slope users below.</a:t>
            </a:r>
          </a:p>
          <a:p>
            <a:pPr marL="114300" indent="0">
              <a:buNone/>
            </a:pP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100654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OVERTAKING</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buNone/>
            </a:pPr>
            <a:r>
              <a:rPr lang="en-GB" sz="2800" dirty="0">
                <a:solidFill>
                  <a:schemeClr val="bg1"/>
                </a:solidFill>
                <a:latin typeface="Raleway" panose="020B0503030101060003" pitchFamily="34" charset="0"/>
              </a:rPr>
              <a:t>Overtaking may take place above or below, but must always be undertaken with sufficient space to take into account the movement of the slope user being overtaken.</a:t>
            </a: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377967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57349"/>
            <a:ext cx="9144000" cy="5468982"/>
          </a:xfrm>
          <a:prstGeom prst="rect">
            <a:avLst/>
          </a:prstGeom>
        </p:spPr>
      </p:pic>
    </p:spTree>
    <p:extLst>
      <p:ext uri="{BB962C8B-B14F-4D97-AF65-F5344CB8AC3E}">
        <p14:creationId xmlns:p14="http://schemas.microsoft.com/office/powerpoint/2010/main" val="179583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t="11253"/>
          <a:stretch/>
        </p:blipFill>
        <p:spPr>
          <a:xfrm>
            <a:off x="0" y="-108942"/>
            <a:ext cx="9266700" cy="8051700"/>
          </a:xfrm>
          <a:prstGeom prst="rect">
            <a:avLst/>
          </a:prstGeom>
          <a:noFill/>
          <a:ln>
            <a:noFill/>
          </a:ln>
        </p:spPr>
      </p:pic>
      <p:sp>
        <p:nvSpPr>
          <p:cNvPr id="104" name="Shape 104"/>
          <p:cNvSpPr/>
          <p:nvPr/>
        </p:nvSpPr>
        <p:spPr>
          <a:xfrm>
            <a:off x="-9925" y="-664575"/>
            <a:ext cx="9266700" cy="8607300"/>
          </a:xfrm>
          <a:prstGeom prst="rect">
            <a:avLst/>
          </a:prstGeom>
          <a:gradFill>
            <a:gsLst>
              <a:gs pos="0">
                <a:srgbClr val="18BE95">
                  <a:alpha val="80784"/>
                </a:srgbClr>
              </a:gs>
              <a:gs pos="17000">
                <a:srgbClr val="18BE95">
                  <a:alpha val="80784"/>
                </a:srgbClr>
              </a:gs>
              <a:gs pos="92000">
                <a:srgbClr val="FFFFFF">
                  <a:alpha val="36862"/>
                </a:srgbClr>
              </a:gs>
              <a:gs pos="100000">
                <a:srgbClr val="FFFFFF">
                  <a:alpha val="0"/>
                </a:srgbClr>
              </a:gs>
            </a:gsLst>
            <a:lin ang="1757995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426350" y="297025"/>
            <a:ext cx="6291300" cy="546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000" b="1" i="0" u="none" strike="noStrike" cap="none">
              <a:solidFill>
                <a:schemeClr val="lt1"/>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3600" b="1" dirty="0" smtClean="0">
                <a:solidFill>
                  <a:srgbClr val="FF9900"/>
                </a:solidFill>
                <a:latin typeface="Arial"/>
                <a:ea typeface="Arial"/>
                <a:cs typeface="Arial"/>
                <a:sym typeface="Arial"/>
              </a:rPr>
              <a:t>ENTERING, STARTING OFF FROM AND CROSSING SLOPES</a:t>
            </a:r>
            <a:endParaRPr sz="3600" b="1" dirty="0">
              <a:solidFill>
                <a:srgbClr val="FF9900"/>
              </a:solidFill>
              <a:latin typeface="Arial"/>
              <a:ea typeface="Arial"/>
              <a:cs typeface="Arial"/>
              <a:sym typeface="Arial"/>
            </a:endParaRPr>
          </a:p>
        </p:txBody>
      </p:sp>
      <p:sp>
        <p:nvSpPr>
          <p:cNvPr id="107" name="Shape 107"/>
          <p:cNvSpPr txBox="1">
            <a:spLocks noGrp="1"/>
          </p:cNvSpPr>
          <p:nvPr>
            <p:ph type="body" idx="1"/>
          </p:nvPr>
        </p:nvSpPr>
        <p:spPr>
          <a:xfrm>
            <a:off x="311700" y="2314221"/>
            <a:ext cx="8520600" cy="3777611"/>
          </a:xfrm>
          <a:prstGeom prst="rect">
            <a:avLst/>
          </a:prstGeom>
        </p:spPr>
        <p:txBody>
          <a:bodyPr spcFirstLastPara="1" wrap="square" lIns="91425" tIns="91425" rIns="91425" bIns="91425" anchor="t" anchorCtr="0">
            <a:noAutofit/>
          </a:bodyPr>
          <a:lstStyle/>
          <a:p>
            <a:pPr marL="114300" indent="0" algn="just">
              <a:buNone/>
            </a:pPr>
            <a:r>
              <a:rPr lang="en-GB" sz="2400" dirty="0">
                <a:solidFill>
                  <a:schemeClr val="bg1"/>
                </a:solidFill>
                <a:latin typeface="Raleway" panose="020B0503030101060003" pitchFamily="34" charset="0"/>
              </a:rPr>
              <a:t>When entering and starting off from or crossing slopes, all slope users must visually check uphill and down to ensure that they can do so without endangering themselves or other slope users.</a:t>
            </a:r>
          </a:p>
          <a:p>
            <a:pPr marL="114300" indent="0">
              <a:buNone/>
            </a:pPr>
            <a:r>
              <a:rPr lang="en-GB" dirty="0"/>
              <a:t/>
            </a:r>
            <a:br>
              <a:rPr lang="en-GB" dirty="0"/>
            </a:br>
            <a:r>
              <a:rPr lang="en-GB" dirty="0"/>
              <a:t/>
            </a:r>
            <a:br>
              <a:rPr lang="en-GB" dirty="0"/>
            </a:br>
            <a:endParaRPr dirty="0">
              <a:latin typeface="Arial"/>
              <a:ea typeface="Arial"/>
              <a:cs typeface="Arial"/>
              <a:sym typeface="Arial"/>
            </a:endParaRPr>
          </a:p>
        </p:txBody>
      </p:sp>
      <p:pic>
        <p:nvPicPr>
          <p:cNvPr id="108" name="Shape 108" descr="C:\Users\Tom\Desktop\emblem.png"/>
          <p:cNvPicPr preferRelativeResize="0"/>
          <p:nvPr/>
        </p:nvPicPr>
        <p:blipFill rotWithShape="1">
          <a:blip r:embed="rId4">
            <a:alphaModFix/>
          </a:blip>
          <a:srcRect/>
          <a:stretch/>
        </p:blipFill>
        <p:spPr>
          <a:xfrm>
            <a:off x="7162800" y="5680075"/>
            <a:ext cx="1800300" cy="917700"/>
          </a:xfrm>
          <a:prstGeom prst="rect">
            <a:avLst/>
          </a:prstGeom>
          <a:noFill/>
          <a:ln>
            <a:noFill/>
          </a:ln>
        </p:spPr>
      </p:pic>
    </p:spTree>
    <p:extLst>
      <p:ext uri="{BB962C8B-B14F-4D97-AF65-F5344CB8AC3E}">
        <p14:creationId xmlns:p14="http://schemas.microsoft.com/office/powerpoint/2010/main" val="612029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TotalTime>
  <Words>412</Words>
  <Application>Microsoft Office PowerPoint</Application>
  <PresentationFormat>On-screen Show (4:3)</PresentationFormat>
  <Paragraphs>43</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Raleway</vt:lpstr>
      <vt:lpstr>Calibri Light</vt:lpstr>
      <vt:lpstr>Arial</vt:lpstr>
      <vt:lpstr>Calibri</vt:lpstr>
      <vt:lpstr>Office Theme</vt:lpstr>
      <vt:lpstr>PowerPoint Presentation</vt:lpstr>
      <vt:lpstr>PowerPoint Presentation</vt:lpstr>
      <vt:lpstr>PowerPoint Presentation</vt:lpstr>
      <vt:lpstr>RESPECT FOR OTHERS</vt:lpstr>
      <vt:lpstr>CONTROL OF SPEED &amp; BEHAVIOUR</vt:lpstr>
      <vt:lpstr>CHOICE OF ROUTE/DIRECTION </vt:lpstr>
      <vt:lpstr>OVERTAKING</vt:lpstr>
      <vt:lpstr>PowerPoint Presentation</vt:lpstr>
      <vt:lpstr>ENTERING, STARTING OFF FROM AND CROSSING SLOPES</vt:lpstr>
      <vt:lpstr>STOPPING</vt:lpstr>
      <vt:lpstr>PowerPoint Presentation</vt:lpstr>
      <vt:lpstr>WALKING UP OR DOWNHILL</vt:lpstr>
      <vt:lpstr>RESPECT FOR INFORMATION, SIGNS &amp; SIGNPOSTING</vt:lpstr>
      <vt:lpstr>PowerPoint Presentation</vt:lpstr>
      <vt:lpstr>ASSISTANCE</vt:lpstr>
      <vt:lpstr>PowerPoint Presentation</vt:lpstr>
      <vt:lpstr>IDENTIFICATION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Ski 2</dc:creator>
  <cp:lastModifiedBy>Max Ski 2</cp:lastModifiedBy>
  <cp:revision>13</cp:revision>
  <dcterms:modified xsi:type="dcterms:W3CDTF">2018-07-31T10:59:28Z</dcterms:modified>
</cp:coreProperties>
</file>